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p:sld xmlns:a="http://schemas.openxmlformats.org/drawingml/2006/main" xmlns:r="http://schemas.openxmlformats.org/officeDocument/2006/relationships" xmlns:p="http://schemas.openxmlformats.org/presentationml/2006/main"><p:cSld><p:spTree><p:nvGrpSpPr><p:cNvPr id="1" name="" /><p:cNvGrpSpPr /><p:nvPr /></p:nvGrpSpPr><p:grpSpPr><a:xfrm><a:off x="0" y="0" /><a:ext cx="0" cy="0" /><a:chOff x="0" y="0" /><a:chExt cx="0" cy="0" /></a:xfrm></p:grpSpPr><p:sp><p:nvSpPr><p:cNvPr id="3" name="Content Placeholder 2" /><p:cNvSpPr><a:spLocks noGrp="1" /></p:cNvSpPr><p:nvPr><p:ph idx="1" /></p:nvPr></p:nvSpPr><p:spPr /><p:txBody><a:bodyPr /><a:lstStyle /><a:p><a:pPr lvl="0" indent="0" marL="0"><a:spcBef><a:spcPts val="3000" /></a:spcBef><a:buNone /></a:pPr><a:r><a:rPr b="1" /><a:t>Evaluatin DTGraph - Queries</a:t></a:r></a:p><a:p><a:pPr lvl="0" indent="-342900" marL="342900"><a:buAutoNum type="arabicPeriod" /></a:pPr><a:r><a:rPr /><a:t>EnvironmentCoverage(L, 𝜏) (Q2), where L is a list of locations, and 𝜏 is a measurement type: lists all agents that can generate measurements of a given type 𝜏 that cancover the environments/locations specified in L.</a:t></a:r></a:p><a:p><a:pPr lvl="0" indent="-342900" marL="342900"><a:buAutoNum type="arabicPeriod" /></a:pPr><a:r><a:rPr /><a:t>EnvironmentAggregate(𝜖, 𝜏, 𝑡𝑎, 𝑡𝑏 ): where 𝜖 is anenvironment. List, for each agent in the environment 𝜖 during the period [𝑡𝑎, 𝑡𝑏 [, the average hourly value of type 𝜏 during the period [𝑡𝑎, 𝑡𝑏 [.</a:t></a:r></a:p><a:p><a:pPr lvl="0" indent="-342900" marL="342900"><a:buAutoNum type="arabicPeriod" /></a:pPr><a:r><a:rPr /><a:t>MaintenanceOwners: MaintenanceOwners(𝜏, alpha): List all owners of devices that measured took measurements of type 𝜏 above a threshold alpha during the period [𝑡𝑎, 𝑡𝑏 [</a:t></a:r></a:p><a:p><a:pPr lvl="0" indent="-342900" marL="342900"><a:buAutoNum type="arabicPeriod" /></a:pPr><a:r><a:rPr /><a:t>EnvironmentAlert(𝐴): List the environments that have had a temperature &gt; 20 degrees during the period [𝑡𝑎, 𝑡𝑏 [.</a:t></a:r></a:p><a:p><a:pPr lvl="0" indent="-342900" marL="342900"><a:buAutoNum type="arabicPeriod" /></a:pPr><a:r><a:rPr /><a:t>AgentOutlier: List the max value measured for each agent in each environment</a:t></a:r></a:p><a:p><a:pPr lvl="0" indent="-342900" marL="342900"><a:buAutoNum type="arabicPeriod" /></a:pPr><a:r><a:rPr /><a:t>AgentHistory(𝐴): where 𝐴 is a set of agents. For each 𝛼 ∈ 𝐴, list all environments 𝜖 for which 𝛼 generated measurements in.</a:t></a:r></a:p><a:p><a:pPr lvl="0" indent="-342900" marL="342900"><a:buAutoNum type="arabicPeriod" /></a:pPr><a:r><a:rPr /><a:t>(Q1) Coverage(s): returns the coverage of a given sensor s.</a:t></a:r></a:p><a:p><a:pPr lvl="0" indent="-342900" marL="342900"><a:buAutoNum type="arabicPeriod" /></a:pPr><a:r><a:rPr /><a:t>(Q3) Observations(s, 𝜏, tb, te): selects observations from a sensor during the time range [𝑡𝑎; 𝑡𝑏].</a:t></a:r></a:p><a:p><a:pPr lvl="0" indent="-342900" marL="342900"><a:buAutoNum type="arabicPeriod" /></a:pPr><a:r><a:rPr /><a:t>(Q4) Observations(S in Sensors, tb, te): selects observations from sensors in the list of sensors S during the time range [𝑡𝑎b; 𝑡𝑏].</a:t></a:r></a:p><a:p><a:pPr lvl="0" indent="-342900" marL="342900"><a:buAutoNum type="arabicPeriod" /></a:pPr><a:r><a:rPr /><a:t>(Q5) C_Observations(𝜏 , cond, tb, te): selects observations generated by sensors of given type  in the time range [𝑡𝑎; te] that satisfy the condition cond</a:t></a:r></a:p><a:p><a:pPr lvl="0" indent="-342900" marL="342900"><a:buAutoNum type="arabicPeriod" /></a:pPr><a:r><a:rPr /><a:t>(Q6) Statistics(S in Sensors, A, F, tb, te): retrieves statistics (e.g., average) based on functions specified in F during the time range [tb; te]</a:t></a:r></a:p><a:p><a:pPr lvl="0" indent="0" marL="0"><a:spcBef><a:spcPts val="3000" /></a:spcBef><a:buNone /></a:pPr><a:r><a:rPr b="1" /><a:t>Evaluating DTGraph - SmartBenchmark</a:t></a:r></a:p></p:txBody></p:sp></p:spTree></p:cSld></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2025-11-25T14:34:52Z</dcterms:created>
  <dcterms:modified xsi:type="dcterms:W3CDTF">2025-11-25T14:34:52Z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